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FDF27-0279-481C-A9F2-F052C7195B66}" v="1545" dt="2025-05-03T21:23:42.409"/>
    <p1510:client id="{914020F3-34E4-4A9B-9D73-C073C5BE6569}" v="863" dt="2025-05-04T12:25:40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83308-5EE0-4639-A46B-FF593422715E}" type="datetimeFigureOut">
              <a:t>2025. 05. 04.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E938E-5BE7-459E-BB96-CC9C880A4EF7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7756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 </a:t>
            </a:r>
            <a:r>
              <a:rPr lang="en-US" dirty="0" err="1">
                <a:ea typeface="Calibri"/>
                <a:cs typeface="Calibri"/>
              </a:rPr>
              <a:t>munka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megkezdése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adatbázis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megtervezésével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kezdődött</a:t>
            </a:r>
            <a:r>
              <a:rPr lang="en-US" dirty="0">
                <a:ea typeface="Calibri"/>
                <a:cs typeface="Calibri"/>
              </a:rPr>
              <a:t>. Az </a:t>
            </a:r>
            <a:r>
              <a:rPr lang="en-US" dirty="0" err="1">
                <a:ea typeface="Calibri"/>
                <a:cs typeface="Calibri"/>
              </a:rPr>
              <a:t>adatbázis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elkészítéséhez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Xampp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míg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adatbázis</a:t>
            </a:r>
            <a:r>
              <a:rPr lang="en-US" dirty="0">
                <a:ea typeface="Calibri"/>
                <a:cs typeface="Calibri"/>
              </a:rPr>
              <a:t>  </a:t>
            </a:r>
            <a:r>
              <a:rPr lang="en-US" dirty="0" err="1">
                <a:ea typeface="Calibri"/>
                <a:cs typeface="Calibri"/>
              </a:rPr>
              <a:t>kezelésében</a:t>
            </a:r>
            <a:r>
              <a:rPr lang="en-US" dirty="0">
                <a:ea typeface="Calibri"/>
                <a:cs typeface="Calibri"/>
              </a:rPr>
              <a:t> a MySQL </a:t>
            </a:r>
            <a:r>
              <a:rPr lang="en-US" dirty="0" err="1">
                <a:ea typeface="Calibri"/>
                <a:cs typeface="Calibri"/>
              </a:rPr>
              <a:t>technológiája</a:t>
            </a:r>
            <a:r>
              <a:rPr lang="en-US" dirty="0">
                <a:ea typeface="Calibri"/>
                <a:cs typeface="Calibri"/>
              </a:rPr>
              <a:t> volt </a:t>
            </a:r>
            <a:r>
              <a:rPr lang="en-US" dirty="0" err="1">
                <a:ea typeface="Calibri"/>
                <a:cs typeface="Calibri"/>
              </a:rPr>
              <a:t>segítségünkre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Adatbázis</a:t>
            </a:r>
            <a:r>
              <a:rPr lang="en-US" dirty="0">
                <a:ea typeface="Calibri"/>
                <a:cs typeface="Calibri"/>
              </a:rPr>
              <a:t> 6 </a:t>
            </a:r>
            <a:r>
              <a:rPr lang="en-US" dirty="0" err="1">
                <a:ea typeface="Calibri"/>
                <a:cs typeface="Calibri"/>
              </a:rPr>
              <a:t>táblából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áll</a:t>
            </a:r>
            <a:r>
              <a:rPr lang="en-US" dirty="0">
                <a:ea typeface="Calibri"/>
                <a:cs typeface="Calibri"/>
              </a:rPr>
              <a:t>. Az adoption </a:t>
            </a:r>
            <a:r>
              <a:rPr lang="en-US" dirty="0" err="1">
                <a:ea typeface="Calibri"/>
                <a:cs typeface="Calibri"/>
              </a:rPr>
              <a:t>táblában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támogatói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örökbefogadás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adatait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tároljuk</a:t>
            </a:r>
            <a:r>
              <a:rPr lang="en-US" dirty="0">
                <a:ea typeface="Calibri"/>
                <a:cs typeface="Calibri"/>
              </a:rPr>
              <a:t>. Itt a park </a:t>
            </a:r>
            <a:r>
              <a:rPr lang="en-US" dirty="0" err="1">
                <a:ea typeface="Calibri"/>
                <a:cs typeface="Calibri"/>
              </a:rPr>
              <a:t>lakóinak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felhasználóknak</a:t>
            </a:r>
            <a:r>
              <a:rPr lang="en-US" dirty="0">
                <a:ea typeface="Calibri"/>
                <a:cs typeface="Calibri"/>
              </a:rPr>
              <a:t> id-ja </a:t>
            </a:r>
            <a:r>
              <a:rPr lang="en-US" dirty="0" err="1">
                <a:ea typeface="Calibri"/>
                <a:cs typeface="Calibri"/>
              </a:rPr>
              <a:t>kerül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rögzítésre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örökbefogadás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dátumával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Ebből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következően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ez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tábla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kapcsolatban</a:t>
            </a:r>
            <a:r>
              <a:rPr lang="en-US" dirty="0">
                <a:ea typeface="Calibri"/>
                <a:cs typeface="Calibri"/>
              </a:rPr>
              <a:t> van a guest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a users </a:t>
            </a:r>
            <a:r>
              <a:rPr lang="en-US" dirty="0" err="1">
                <a:ea typeface="Calibri"/>
                <a:cs typeface="Calibri"/>
              </a:rPr>
              <a:t>táblával</a:t>
            </a:r>
            <a:r>
              <a:rPr lang="en-US" dirty="0">
                <a:ea typeface="Calibri"/>
                <a:cs typeface="Calibri"/>
              </a:rPr>
              <a:t>. User </a:t>
            </a:r>
            <a:r>
              <a:rPr lang="en-US" dirty="0" err="1">
                <a:ea typeface="Calibri"/>
                <a:cs typeface="Calibri"/>
              </a:rPr>
              <a:t>tábla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felhasználók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nevét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emailcímét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jelszavát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tartalmazza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egyben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kapcsolódik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jegyrendelés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adatait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tároló</a:t>
            </a:r>
            <a:r>
              <a:rPr lang="en-US" dirty="0">
                <a:ea typeface="Calibri"/>
                <a:cs typeface="Calibri"/>
              </a:rPr>
              <a:t> tickets </a:t>
            </a:r>
            <a:r>
              <a:rPr lang="en-US" dirty="0" err="1">
                <a:ea typeface="Calibri"/>
                <a:cs typeface="Calibri"/>
              </a:rPr>
              <a:t>táblához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Felhasználók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weben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keresztül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rendelhetnek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jegyet</a:t>
            </a:r>
            <a:r>
              <a:rPr lang="en-US" dirty="0">
                <a:ea typeface="Calibri"/>
                <a:cs typeface="Calibri"/>
              </a:rPr>
              <a:t>; a </a:t>
            </a:r>
            <a:r>
              <a:rPr lang="en-US" dirty="0" err="1">
                <a:ea typeface="Calibri"/>
                <a:cs typeface="Calibri"/>
              </a:rPr>
              <a:t>rendelés</a:t>
            </a:r>
            <a:r>
              <a:rPr lang="en-US" dirty="0">
                <a:ea typeface="Calibri"/>
                <a:cs typeface="Calibri"/>
              </a:rPr>
              <a:t> user id, </a:t>
            </a:r>
            <a:r>
              <a:rPr lang="en-US" dirty="0" err="1">
                <a:ea typeface="Calibri"/>
                <a:cs typeface="Calibri"/>
              </a:rPr>
              <a:t>foglalás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napjaát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időpontját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darabszámot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jegyekért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fizetendő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összeget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tárolja</a:t>
            </a:r>
            <a:r>
              <a:rPr lang="en-US" dirty="0">
                <a:ea typeface="Calibri"/>
                <a:cs typeface="Calibri"/>
              </a:rPr>
              <a:t>. A guest </a:t>
            </a:r>
            <a:r>
              <a:rPr lang="en-US" dirty="0" err="1">
                <a:ea typeface="Calibri"/>
                <a:cs typeface="Calibri"/>
              </a:rPr>
              <a:t>tábla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parklakó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állatok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nevét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faját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nemét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születés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dátumát</a:t>
            </a:r>
            <a:r>
              <a:rPr lang="en-US" dirty="0">
                <a:ea typeface="Calibri"/>
                <a:cs typeface="Calibri"/>
              </a:rPr>
              <a:t>, a </a:t>
            </a:r>
            <a:r>
              <a:rPr lang="en-US" dirty="0" err="1">
                <a:ea typeface="Calibri"/>
                <a:cs typeface="Calibri"/>
              </a:rPr>
              <a:t>parkba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érkezés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dátumát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helyét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illetve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egyéb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infókat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tárol</a:t>
            </a:r>
            <a:r>
              <a:rPr lang="en-US" dirty="0">
                <a:ea typeface="Calibri"/>
                <a:cs typeface="Calibri"/>
              </a:rPr>
              <a:t>. A guest </a:t>
            </a:r>
            <a:r>
              <a:rPr lang="en-US" dirty="0" err="1">
                <a:ea typeface="Calibri"/>
                <a:cs typeface="Calibri"/>
              </a:rPr>
              <a:t>tábla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aworker</a:t>
            </a:r>
            <a:r>
              <a:rPr lang="en-US" dirty="0">
                <a:ea typeface="Calibri"/>
                <a:cs typeface="Calibri"/>
              </a:rPr>
              <a:t>-guest </a:t>
            </a:r>
            <a:r>
              <a:rPr lang="en-US" dirty="0" err="1">
                <a:ea typeface="Calibri"/>
                <a:cs typeface="Calibri"/>
              </a:rPr>
              <a:t>táblán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keresztül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kapcsolódik</a:t>
            </a:r>
            <a:r>
              <a:rPr lang="en-US" dirty="0">
                <a:ea typeface="Calibri"/>
                <a:cs typeface="Calibri"/>
              </a:rPr>
              <a:t> worker </a:t>
            </a:r>
            <a:r>
              <a:rPr lang="en-US" dirty="0" err="1">
                <a:ea typeface="Calibri"/>
                <a:cs typeface="Calibri"/>
              </a:rPr>
              <a:t>táblához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melyben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munkatársak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adatait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 dirty="0" err="1">
                <a:ea typeface="Calibri"/>
                <a:cs typeface="Calibri"/>
              </a:rPr>
              <a:t>nevet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jelszót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munkához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kapcsolódó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jogosultságot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rögzíti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számunkra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830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 web </a:t>
            </a:r>
            <a:r>
              <a:rPr lang="en-US" dirty="0" err="1">
                <a:ea typeface="Calibri"/>
                <a:cs typeface="Calibri"/>
              </a:rPr>
              <a:t>alkalmazás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készítésekor</a:t>
            </a:r>
            <a:r>
              <a:rPr lang="en-US" dirty="0">
                <a:ea typeface="Calibri"/>
                <a:cs typeface="Calibri"/>
              </a:rPr>
              <a:t> a Visual Studio </a:t>
            </a:r>
            <a:r>
              <a:rPr lang="en-US" dirty="0" err="1">
                <a:ea typeface="Calibri"/>
                <a:cs typeface="Calibri"/>
              </a:rPr>
              <a:t>Codot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hívtuk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segítségül</a:t>
            </a:r>
            <a:r>
              <a:rPr lang="en-US" dirty="0">
                <a:ea typeface="Calibri"/>
                <a:cs typeface="Calibri"/>
              </a:rPr>
              <a:t>, a </a:t>
            </a:r>
            <a:r>
              <a:rPr lang="en-US" dirty="0" err="1">
                <a:ea typeface="Calibri"/>
                <a:cs typeface="Calibri"/>
              </a:rPr>
              <a:t>futtását</a:t>
            </a:r>
            <a:r>
              <a:rPr lang="en-US" dirty="0">
                <a:ea typeface="Calibri"/>
                <a:cs typeface="Calibri"/>
              </a:rPr>
              <a:t> React </a:t>
            </a:r>
            <a:r>
              <a:rPr lang="en-US" dirty="0" err="1"/>
              <a:t>kompatibilis</a:t>
            </a:r>
            <a:r>
              <a:rPr lang="en-US" dirty="0"/>
              <a:t> </a:t>
            </a:r>
            <a:r>
              <a:rPr lang="en-US" dirty="0" err="1"/>
              <a:t>környezete</a:t>
            </a:r>
            <a:r>
              <a:rPr lang="en-US" dirty="0"/>
              <a:t> </a:t>
            </a:r>
            <a:r>
              <a:rPr lang="en-US" dirty="0" err="1">
                <a:ea typeface="Calibri"/>
                <a:cs typeface="Calibri"/>
              </a:rPr>
              <a:t>biztosította</a:t>
            </a:r>
            <a:r>
              <a:rPr lang="en-US" dirty="0">
                <a:ea typeface="Calibri"/>
                <a:cs typeface="Calibri"/>
              </a:rPr>
              <a:t>, a </a:t>
            </a:r>
            <a:r>
              <a:rPr lang="en-US" dirty="0" err="1">
                <a:ea typeface="Calibri"/>
                <a:cs typeface="Calibri"/>
              </a:rPr>
              <a:t>kódolás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nyelve</a:t>
            </a:r>
            <a:r>
              <a:rPr lang="en-US" dirty="0">
                <a:ea typeface="Calibri"/>
                <a:cs typeface="Calibri"/>
              </a:rPr>
              <a:t> JavaScript.  Ha a </a:t>
            </a:r>
            <a:r>
              <a:rPr lang="en-US" dirty="0" err="1">
                <a:ea typeface="Calibri"/>
                <a:cs typeface="Calibri"/>
              </a:rPr>
              <a:t>mindennapi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rohanásban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szükségünk</a:t>
            </a:r>
            <a:r>
              <a:rPr lang="en-US" dirty="0">
                <a:ea typeface="Calibri"/>
                <a:cs typeface="Calibri"/>
              </a:rPr>
              <a:t> van </a:t>
            </a:r>
            <a:r>
              <a:rPr lang="en-US" dirty="0" err="1">
                <a:ea typeface="Calibri"/>
                <a:cs typeface="Calibri"/>
              </a:rPr>
              <a:t>egy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kis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pihenőre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egy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nyugodt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békés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helyre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ahol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feltöltődhetünk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akkor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itt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helyünk</a:t>
            </a:r>
            <a:r>
              <a:rPr lang="en-US" dirty="0">
                <a:ea typeface="Calibri"/>
                <a:cs typeface="Calibri"/>
              </a:rPr>
              <a:t>.... A </a:t>
            </a:r>
            <a:r>
              <a:rPr lang="en-US" dirty="0" err="1">
                <a:ea typeface="Calibri"/>
                <a:cs typeface="Calibri"/>
              </a:rPr>
              <a:t>kezdő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lapról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navigációs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sáv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segítségével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juthatunk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kölönböző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oldalakra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rPr lang="hu-HU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061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Megismerhetjük</a:t>
            </a:r>
            <a:r>
              <a:rPr lang="en-US" dirty="0">
                <a:ea typeface="Calibri"/>
                <a:cs typeface="Calibri"/>
              </a:rPr>
              <a:t> a park </a:t>
            </a:r>
            <a:r>
              <a:rPr lang="en-US" dirty="0" err="1">
                <a:ea typeface="Calibri"/>
                <a:cs typeface="Calibri"/>
              </a:rPr>
              <a:t>lakóit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emlősöket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madarakat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kicsiket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nagyokat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Betekintést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nyerhetünk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állatbemutatók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világában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vár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ránk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parasztudvar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állatsimogató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Ezek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programok</a:t>
            </a:r>
            <a:r>
              <a:rPr lang="en-US" dirty="0">
                <a:ea typeface="Calibri"/>
                <a:cs typeface="Calibri"/>
              </a:rPr>
              <a:t> mind </a:t>
            </a:r>
            <a:r>
              <a:rPr lang="en-US" dirty="0" err="1">
                <a:ea typeface="Calibri"/>
                <a:cs typeface="Calibri"/>
              </a:rPr>
              <a:t>mind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segítenek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kikapcsoódásban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feltöltődésben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rPr lang="hu-HU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234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Ezen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oldalon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felsorolás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szerűen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láthatjuk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állatokat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fő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tulajdonság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szerint</a:t>
            </a:r>
            <a:r>
              <a:rPr lang="en-US" dirty="0">
                <a:ea typeface="Calibri"/>
                <a:cs typeface="Calibri"/>
              </a:rPr>
              <a:t>. A </a:t>
            </a:r>
            <a:r>
              <a:rPr lang="en-US" dirty="0" err="1">
                <a:ea typeface="Calibri"/>
                <a:cs typeface="Calibri"/>
              </a:rPr>
              <a:t>Megnézem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gomb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segítségével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további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információkra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tehetünk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szert</a:t>
            </a:r>
            <a:r>
              <a:rPr lang="en-US" dirty="0">
                <a:ea typeface="Calibri"/>
                <a:cs typeface="Calibri"/>
              </a:rPr>
              <a:t>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rPr lang="hu-HU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3848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Itt </a:t>
            </a:r>
            <a:r>
              <a:rPr lang="en-US" dirty="0" err="1">
                <a:ea typeface="Calibri"/>
                <a:cs typeface="Calibri"/>
              </a:rPr>
              <a:t>minden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részletet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feltételt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megtudhatunk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például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hogyan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lehetünk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örökbefogadó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szülők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mit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kapunk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támogatásunkért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rPr lang="hu-HU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665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Jegyrendelés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után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lista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frissül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rendelés</a:t>
            </a:r>
            <a:r>
              <a:rPr lang="en-US" dirty="0">
                <a:ea typeface="Calibri"/>
                <a:cs typeface="Calibri"/>
              </a:rPr>
              <a:t> is </a:t>
            </a:r>
            <a:r>
              <a:rPr lang="en-US" dirty="0" err="1">
                <a:ea typeface="Calibri"/>
                <a:cs typeface="Calibri"/>
              </a:rPr>
              <a:t>látható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lesz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rPr lang="hu-HU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0030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 </a:t>
            </a:r>
            <a:r>
              <a:rPr lang="en-US" dirty="0" err="1"/>
              <a:t>valaki</a:t>
            </a:r>
            <a:r>
              <a:rPr lang="en-US" dirty="0"/>
              <a:t> </a:t>
            </a:r>
            <a:r>
              <a:rPr lang="en-US" dirty="0" err="1"/>
              <a:t>regisztrál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weboldalra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mindig</a:t>
            </a:r>
            <a:r>
              <a:rPr lang="en-US" dirty="0"/>
              <a:t> </a:t>
            </a:r>
            <a:r>
              <a:rPr lang="en-US" dirty="0" err="1"/>
              <a:t>előnyökkel</a:t>
            </a:r>
            <a:r>
              <a:rPr lang="en-US" dirty="0"/>
              <a:t> </a:t>
            </a:r>
            <a:r>
              <a:rPr lang="en-US" dirty="0" err="1"/>
              <a:t>jár</a:t>
            </a:r>
            <a:r>
              <a:rPr lang="en-US" dirty="0"/>
              <a:t>. A </a:t>
            </a:r>
            <a:r>
              <a:rPr lang="en-US" dirty="0" err="1"/>
              <a:t>Vadasparki</a:t>
            </a:r>
            <a:r>
              <a:rPr lang="en-US" dirty="0"/>
              <a:t> </a:t>
            </a:r>
            <a:r>
              <a:rPr lang="en-US" dirty="0" err="1"/>
              <a:t>regisztrációt</a:t>
            </a:r>
            <a:r>
              <a:rPr lang="en-US" dirty="0"/>
              <a:t> </a:t>
            </a:r>
            <a:r>
              <a:rPr lang="en-US" dirty="0" err="1"/>
              <a:t>követően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jegyet</a:t>
            </a:r>
            <a:r>
              <a:rPr lang="en-US" dirty="0"/>
              <a:t> </a:t>
            </a:r>
            <a:r>
              <a:rPr lang="en-US" dirty="0" err="1"/>
              <a:t>rendelni</a:t>
            </a:r>
            <a:r>
              <a:rPr lang="en-US" dirty="0"/>
              <a:t>,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örökbefogadni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ezen</a:t>
            </a:r>
            <a:r>
              <a:rPr lang="en-US" dirty="0"/>
              <a:t> </a:t>
            </a:r>
            <a:r>
              <a:rPr lang="en-US" dirty="0" err="1"/>
              <a:t>előnyök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bővíthetők</a:t>
            </a:r>
            <a:r>
              <a:rPr lang="en-US" dirty="0"/>
              <a:t> is </a:t>
            </a:r>
            <a:r>
              <a:rPr lang="en-US" dirty="0" err="1"/>
              <a:t>lehetnek</a:t>
            </a:r>
            <a:r>
              <a:rPr lang="en-US" dirty="0"/>
              <a:t>.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rPr lang="hu-HU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0469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Bejelentkezés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után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navigációs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sávon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megjelenik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bejelentkezett</a:t>
            </a:r>
            <a:r>
              <a:rPr lang="en-US" dirty="0">
                <a:ea typeface="Calibri"/>
                <a:cs typeface="Calibri"/>
              </a:rPr>
              <a:t> neve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már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használható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ezzel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járó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előnyök</a:t>
            </a:r>
            <a:r>
              <a:rPr lang="en-US" dirty="0">
                <a:ea typeface="Calibri"/>
                <a:cs typeface="Calibri"/>
              </a:rPr>
              <a:t> is.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rPr lang="hu-HU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522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Az </a:t>
            </a:r>
            <a:r>
              <a:rPr lang="en-US" dirty="0" err="1">
                <a:ea typeface="Calibri"/>
                <a:cs typeface="Calibri"/>
              </a:rPr>
              <a:t>adatbázis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megléte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után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backendet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kellett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létrehozni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mely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frontendeket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köti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össze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adatbázissal</a:t>
            </a:r>
            <a:r>
              <a:rPr lang="en-US" dirty="0">
                <a:ea typeface="Calibri"/>
                <a:cs typeface="Calibri"/>
              </a:rPr>
              <a:t>. A </a:t>
            </a:r>
            <a:r>
              <a:rPr lang="en-US" dirty="0" err="1">
                <a:ea typeface="Calibri"/>
                <a:cs typeface="Calibri"/>
              </a:rPr>
              <a:t>munka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során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használt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technológia</a:t>
            </a:r>
            <a:r>
              <a:rPr lang="en-US" dirty="0">
                <a:ea typeface="Calibri"/>
                <a:cs typeface="Calibri"/>
              </a:rPr>
              <a:t> a Node </a:t>
            </a:r>
            <a:r>
              <a:rPr lang="en-US" dirty="0" err="1">
                <a:ea typeface="Calibri"/>
                <a:cs typeface="Calibri"/>
              </a:rPr>
              <a:t>js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Express volt, a </a:t>
            </a:r>
            <a:r>
              <a:rPr lang="en-US" dirty="0" err="1">
                <a:ea typeface="Calibri"/>
                <a:cs typeface="Calibri"/>
              </a:rPr>
              <a:t>használt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nyelv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pedig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Javascript</a:t>
            </a:r>
            <a:r>
              <a:rPr lang="en-US" dirty="0">
                <a:ea typeface="Calibri"/>
                <a:cs typeface="Calibri"/>
              </a:rPr>
              <a:t>. Az </a:t>
            </a:r>
            <a:r>
              <a:rPr lang="en-US" dirty="0" err="1">
                <a:ea typeface="Calibri"/>
                <a:cs typeface="Calibri"/>
              </a:rPr>
              <a:t>alkalmazás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indítása</a:t>
            </a:r>
            <a:r>
              <a:rPr lang="en-US" dirty="0">
                <a:ea typeface="Calibri"/>
                <a:cs typeface="Calibri"/>
              </a:rPr>
              <a:t> app.js </a:t>
            </a:r>
            <a:r>
              <a:rPr lang="en-US" dirty="0" err="1">
                <a:ea typeface="Calibri"/>
                <a:cs typeface="Calibri"/>
              </a:rPr>
              <a:t>utasítással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történik</a:t>
            </a:r>
            <a:r>
              <a:rPr lang="en-US" dirty="0">
                <a:ea typeface="Calibri"/>
                <a:cs typeface="Calibri"/>
              </a:rPr>
              <a:t>. Ide </a:t>
            </a:r>
            <a:r>
              <a:rPr lang="en-US" dirty="0" err="1">
                <a:ea typeface="Calibri"/>
                <a:cs typeface="Calibri"/>
              </a:rPr>
              <a:t>futnak</a:t>
            </a:r>
            <a:r>
              <a:rPr lang="en-US" dirty="0">
                <a:ea typeface="Calibri"/>
                <a:cs typeface="Calibri"/>
              </a:rPr>
              <a:t> be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asztali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alkalmazás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a web </a:t>
            </a:r>
            <a:r>
              <a:rPr lang="en-US" dirty="0" err="1">
                <a:ea typeface="Calibri"/>
                <a:cs typeface="Calibri"/>
              </a:rPr>
              <a:t>routjai</a:t>
            </a:r>
            <a:r>
              <a:rPr lang="en-US" dirty="0">
                <a:ea typeface="Calibri"/>
                <a:cs typeface="Calibri"/>
              </a:rPr>
              <a:t>. A </a:t>
            </a:r>
            <a:r>
              <a:rPr lang="en-US" dirty="0" err="1">
                <a:ea typeface="Calibri"/>
                <a:cs typeface="Calibri"/>
              </a:rPr>
              <a:t>routok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működés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fontos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szereplői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hibájuk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során</a:t>
            </a:r>
            <a:r>
              <a:rPr lang="en-US" dirty="0">
                <a:ea typeface="Calibri"/>
                <a:cs typeface="Calibri"/>
              </a:rPr>
              <a:t> a frontend </a:t>
            </a:r>
            <a:r>
              <a:rPr lang="en-US" dirty="0" err="1">
                <a:ea typeface="Calibri"/>
                <a:cs typeface="Calibri"/>
              </a:rPr>
              <a:t>alkalmazások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érik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adatbázist</a:t>
            </a:r>
            <a:r>
              <a:rPr lang="en-US" dirty="0">
                <a:ea typeface="Calibri"/>
                <a:cs typeface="Calibri"/>
              </a:rPr>
              <a:t>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343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Az </a:t>
            </a:r>
            <a:r>
              <a:rPr lang="en-US" dirty="0" err="1">
                <a:ea typeface="Calibri"/>
                <a:cs typeface="Calibri"/>
              </a:rPr>
              <a:t>asztali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alkalmazás</a:t>
            </a:r>
            <a:r>
              <a:rPr lang="en-US" dirty="0">
                <a:ea typeface="Calibri"/>
                <a:cs typeface="Calibri"/>
              </a:rPr>
              <a:t> C# </a:t>
            </a:r>
            <a:r>
              <a:rPr lang="en-US" dirty="0" err="1">
                <a:ea typeface="Calibri"/>
                <a:cs typeface="Calibri"/>
              </a:rPr>
              <a:t>nyelven</a:t>
            </a:r>
            <a:r>
              <a:rPr lang="en-US" dirty="0">
                <a:ea typeface="Calibri"/>
                <a:cs typeface="Calibri"/>
              </a:rPr>
              <a:t>,  </a:t>
            </a:r>
            <a:r>
              <a:rPr lang="en-US" dirty="0" err="1">
                <a:ea typeface="Calibri"/>
                <a:cs typeface="Calibri"/>
              </a:rPr>
              <a:t>WinForm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technológia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felhasználásával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Visuál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Stúdió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segítségével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készült</a:t>
            </a:r>
            <a:r>
              <a:rPr lang="en-US" dirty="0">
                <a:ea typeface="Calibri"/>
                <a:cs typeface="Calibri"/>
              </a:rPr>
              <a:t>. Az </a:t>
            </a:r>
            <a:r>
              <a:rPr lang="en-US" dirty="0" err="1">
                <a:ea typeface="Calibri"/>
                <a:cs typeface="Calibri"/>
              </a:rPr>
              <a:t>alkalmazás</a:t>
            </a:r>
            <a:r>
              <a:rPr lang="en-US" dirty="0">
                <a:ea typeface="Calibri"/>
                <a:cs typeface="Calibri"/>
              </a:rPr>
              <a:t> 9 </a:t>
            </a:r>
            <a:r>
              <a:rPr lang="en-US" dirty="0" err="1">
                <a:ea typeface="Calibri"/>
                <a:cs typeface="Calibri"/>
              </a:rPr>
              <a:t>Formból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áll</a:t>
            </a:r>
            <a:r>
              <a:rPr lang="en-US" dirty="0">
                <a:ea typeface="Calibri"/>
                <a:cs typeface="Calibri"/>
              </a:rPr>
              <a:t>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499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Itt a </a:t>
            </a:r>
            <a:r>
              <a:rPr lang="en-US" dirty="0" err="1">
                <a:ea typeface="Calibri"/>
                <a:cs typeface="Calibri"/>
              </a:rPr>
              <a:t>munkatársak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nevük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jelszavuk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segítségével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léphetnek</a:t>
            </a:r>
            <a:r>
              <a:rPr lang="en-US" dirty="0">
                <a:ea typeface="Calibri"/>
                <a:cs typeface="Calibri"/>
              </a:rPr>
              <a:t> be a </a:t>
            </a:r>
            <a:r>
              <a:rPr lang="en-US" dirty="0" err="1">
                <a:ea typeface="Calibri"/>
                <a:cs typeface="Calibri"/>
              </a:rPr>
              <a:t>programba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Ellenőrzésre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kerül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név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jelszó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pár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érvényessége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belépési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folyamat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során</a:t>
            </a:r>
            <a:r>
              <a:rPr lang="en-US" dirty="0">
                <a:ea typeface="Calibri"/>
                <a:cs typeface="Calibri"/>
              </a:rPr>
              <a:t>. Az </a:t>
            </a:r>
            <a:r>
              <a:rPr lang="en-US" dirty="0" err="1">
                <a:ea typeface="Calibri"/>
                <a:cs typeface="Calibri"/>
              </a:rPr>
              <a:t>ellenőrzés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kis</a:t>
            </a:r>
            <a:r>
              <a:rPr lang="en-US" dirty="0">
                <a:ea typeface="Calibri"/>
                <a:cs typeface="Calibri"/>
              </a:rPr>
              <a:t>/</a:t>
            </a:r>
            <a:r>
              <a:rPr lang="en-US" dirty="0" err="1">
                <a:ea typeface="Calibri"/>
                <a:cs typeface="Calibri"/>
              </a:rPr>
              <a:t>nagybetűk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jelszónál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hosszúságot</a:t>
            </a:r>
            <a:r>
              <a:rPr lang="en-US" dirty="0">
                <a:ea typeface="Calibri"/>
                <a:cs typeface="Calibri"/>
              </a:rPr>
              <a:t> is </a:t>
            </a:r>
            <a:r>
              <a:rPr lang="en-US" dirty="0" err="1">
                <a:ea typeface="Calibri"/>
                <a:cs typeface="Calibri"/>
              </a:rPr>
              <a:t>figyeli</a:t>
            </a:r>
            <a:r>
              <a:rPr lang="en-US" dirty="0">
                <a:ea typeface="Calibri"/>
                <a:cs typeface="Calibri"/>
              </a:rPr>
              <a:t> regex </a:t>
            </a:r>
            <a:r>
              <a:rPr lang="en-US" dirty="0" err="1">
                <a:ea typeface="Calibri"/>
                <a:cs typeface="Calibri"/>
              </a:rPr>
              <a:t>segítségével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9255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 </a:t>
            </a:r>
            <a:r>
              <a:rPr lang="en-US" dirty="0" err="1">
                <a:ea typeface="Calibri"/>
                <a:cs typeface="Calibri"/>
              </a:rPr>
              <a:t>checkboxok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segítségével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melyekből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csak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egy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jelölhető</a:t>
            </a:r>
            <a:r>
              <a:rPr lang="en-US" dirty="0">
                <a:ea typeface="Calibri"/>
                <a:cs typeface="Calibri"/>
              </a:rPr>
              <a:t>, a </a:t>
            </a:r>
            <a:r>
              <a:rPr lang="en-US" dirty="0" err="1">
                <a:ea typeface="Calibri"/>
                <a:cs typeface="Calibri"/>
              </a:rPr>
              <a:t>kiválasztott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formon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folytathatjuk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munkánkat</a:t>
            </a:r>
            <a:r>
              <a:rPr lang="en-US" dirty="0">
                <a:ea typeface="Calibri"/>
                <a:cs typeface="Calibri"/>
              </a:rPr>
              <a:t>! Minden form ide </a:t>
            </a:r>
            <a:r>
              <a:rPr lang="en-US" dirty="0" err="1">
                <a:ea typeface="Calibri"/>
                <a:cs typeface="Calibri"/>
              </a:rPr>
              <a:t>tér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vissza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bezárásakor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277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 </a:t>
            </a:r>
            <a:r>
              <a:rPr lang="en-US" dirty="0" err="1">
                <a:ea typeface="Calibri"/>
                <a:cs typeface="Calibri"/>
              </a:rPr>
              <a:t>FormChoice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ablakban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két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úton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haladhatunk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tovább</a:t>
            </a:r>
            <a:r>
              <a:rPr lang="en-US" dirty="0">
                <a:ea typeface="Calibri"/>
                <a:cs typeface="Calibri"/>
              </a:rPr>
              <a:t>. Ha </a:t>
            </a:r>
            <a:r>
              <a:rPr lang="en-US" dirty="0" err="1">
                <a:ea typeface="Calibri"/>
                <a:cs typeface="Calibri"/>
              </a:rPr>
              <a:t>felvinni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szeretnénk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akkor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csak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felvitel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gombra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kell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kattintanunk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már</a:t>
            </a:r>
            <a:r>
              <a:rPr lang="en-US" dirty="0">
                <a:ea typeface="Calibri"/>
                <a:cs typeface="Calibri"/>
              </a:rPr>
              <a:t> is </a:t>
            </a:r>
            <a:r>
              <a:rPr lang="en-US" dirty="0" err="1">
                <a:ea typeface="Calibri"/>
                <a:cs typeface="Calibri"/>
              </a:rPr>
              <a:t>aFormGuest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oldalára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kerülünk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ahol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egy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üres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adatlapot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találunk</a:t>
            </a:r>
            <a:r>
              <a:rPr lang="en-US" dirty="0">
                <a:ea typeface="Calibri"/>
                <a:cs typeface="Calibri"/>
              </a:rPr>
              <a:t>. Ha </a:t>
            </a:r>
            <a:r>
              <a:rPr lang="en-US" dirty="0" err="1">
                <a:ea typeface="Calibri"/>
                <a:cs typeface="Calibri"/>
              </a:rPr>
              <a:t>azonban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csoport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választás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után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egyedet</a:t>
            </a:r>
            <a:r>
              <a:rPr lang="en-US" dirty="0">
                <a:ea typeface="Calibri"/>
                <a:cs typeface="Calibri"/>
              </a:rPr>
              <a:t> is </a:t>
            </a:r>
            <a:r>
              <a:rPr lang="en-US" dirty="0" err="1">
                <a:ea typeface="Calibri"/>
                <a:cs typeface="Calibri"/>
              </a:rPr>
              <a:t>választunk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akkor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FormGuest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oldalon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egyed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adataival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feltöltött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lapon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módosíthatunk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vagy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törölhetünk</a:t>
            </a:r>
            <a:r>
              <a:rPr lang="en-US" dirty="0">
                <a:ea typeface="Calibri"/>
                <a:cs typeface="Calibri"/>
              </a:rPr>
              <a:t> is.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899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 </a:t>
            </a:r>
            <a:r>
              <a:rPr lang="en-US" dirty="0" err="1">
                <a:ea typeface="Calibri"/>
                <a:cs typeface="Calibri"/>
              </a:rPr>
              <a:t>támogatói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örökbefogadásnál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könnyű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dolga</a:t>
            </a:r>
            <a:r>
              <a:rPr lang="en-US" dirty="0">
                <a:ea typeface="Calibri"/>
                <a:cs typeface="Calibri"/>
              </a:rPr>
              <a:t> van a </a:t>
            </a:r>
            <a:r>
              <a:rPr lang="en-US" dirty="0" err="1">
                <a:ea typeface="Calibri"/>
                <a:cs typeface="Calibri"/>
              </a:rPr>
              <a:t>munkatársaknak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mert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comboboxok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segítségével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gyorsan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választhat</a:t>
            </a:r>
            <a:r>
              <a:rPr lang="en-US" dirty="0">
                <a:ea typeface="Calibri"/>
                <a:cs typeface="Calibri"/>
              </a:rPr>
              <a:t> mind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örökbefogadott</a:t>
            </a:r>
            <a:r>
              <a:rPr lang="en-US" dirty="0">
                <a:ea typeface="Calibri"/>
                <a:cs typeface="Calibri"/>
              </a:rPr>
              <a:t>, mind </a:t>
            </a:r>
            <a:r>
              <a:rPr lang="en-US" dirty="0" err="1">
                <a:ea typeface="Calibri"/>
                <a:cs typeface="Calibri"/>
              </a:rPr>
              <a:t>pedig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örökbefogadó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szülő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között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mert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már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mindkettem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szerepelnek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adatbázisba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csak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előhívjuk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adataikat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hogy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azok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egyesítésével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létre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jöhessen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örökbefogadás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Rögzítés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után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lehetőségünk</a:t>
            </a:r>
            <a:r>
              <a:rPr lang="en-US" dirty="0">
                <a:ea typeface="Calibri"/>
                <a:cs typeface="Calibri"/>
              </a:rPr>
              <a:t> van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azonnal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megnyíló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FormContract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ablakban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oklevél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megtekintésén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túl</a:t>
            </a:r>
            <a:r>
              <a:rPr lang="en-US" dirty="0">
                <a:ea typeface="Calibri"/>
                <a:cs typeface="Calibri"/>
              </a:rPr>
              <a:t> JPG </a:t>
            </a:r>
            <a:r>
              <a:rPr lang="en-US" dirty="0" err="1">
                <a:ea typeface="Calibri"/>
                <a:cs typeface="Calibri"/>
              </a:rPr>
              <a:t>formában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menteni</a:t>
            </a:r>
            <a:r>
              <a:rPr lang="en-US" dirty="0">
                <a:ea typeface="Calibri"/>
                <a:cs typeface="Calibri"/>
              </a:rPr>
              <a:t> is </a:t>
            </a:r>
            <a:r>
              <a:rPr lang="en-US" dirty="0" err="1">
                <a:ea typeface="Calibri"/>
                <a:cs typeface="Calibri"/>
              </a:rPr>
              <a:t>azt</a:t>
            </a:r>
            <a:r>
              <a:rPr lang="en-US" dirty="0">
                <a:ea typeface="Calibri"/>
                <a:cs typeface="Calibri"/>
              </a:rPr>
              <a:t>, s a </a:t>
            </a:r>
            <a:r>
              <a:rPr lang="en-US" dirty="0" err="1">
                <a:ea typeface="Calibri"/>
                <a:cs typeface="Calibri"/>
              </a:rPr>
              <a:t>későbbiekben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bármikor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kinyomtatni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951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 </a:t>
            </a:r>
            <a:r>
              <a:rPr lang="en-US" dirty="0" err="1">
                <a:ea typeface="Calibri"/>
                <a:cs typeface="Calibri"/>
              </a:rPr>
              <a:t>legördülő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listából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megrendelés</a:t>
            </a:r>
            <a:r>
              <a:rPr lang="en-US" dirty="0">
                <a:ea typeface="Calibri"/>
                <a:cs typeface="Calibri"/>
              </a:rPr>
              <a:t> id-je </a:t>
            </a:r>
            <a:r>
              <a:rPr lang="en-US" dirty="0" err="1">
                <a:ea typeface="Calibri"/>
                <a:cs typeface="Calibri"/>
              </a:rPr>
              <a:t>alapján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kiválaszthatjuk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konkrét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rendelés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klikkre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mezők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feltöltődnek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ahol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dátum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óra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darabszám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módosítható</a:t>
            </a:r>
            <a:r>
              <a:rPr lang="en-US" dirty="0">
                <a:ea typeface="Calibri"/>
                <a:cs typeface="Calibri"/>
              </a:rPr>
              <a:t>. A </a:t>
            </a:r>
            <a:r>
              <a:rPr lang="en-US" dirty="0" err="1">
                <a:ea typeface="Calibri"/>
                <a:cs typeface="Calibri"/>
              </a:rPr>
              <a:t>fizetendő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összeg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automatikusan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újra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számolásra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kerül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darabszám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alapján</a:t>
            </a:r>
            <a:r>
              <a:rPr lang="en-US" dirty="0">
                <a:ea typeface="Calibri"/>
                <a:cs typeface="Calibri"/>
              </a:rPr>
              <a:t>. Ha </a:t>
            </a:r>
            <a:r>
              <a:rPr lang="en-US" dirty="0" err="1">
                <a:ea typeface="Calibri"/>
                <a:cs typeface="Calibri"/>
              </a:rPr>
              <a:t>törölni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szeretnénk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id </a:t>
            </a:r>
            <a:r>
              <a:rPr lang="en-US" dirty="0" err="1">
                <a:ea typeface="Calibri"/>
                <a:cs typeface="Calibri"/>
              </a:rPr>
              <a:t>választás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után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megtehetjük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2772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Minden </a:t>
            </a:r>
            <a:r>
              <a:rPr lang="en-US" dirty="0" err="1">
                <a:ea typeface="Calibri"/>
                <a:cs typeface="Calibri"/>
              </a:rPr>
              <a:t>oldal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Rómába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vezet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mondhatnánk</a:t>
            </a:r>
            <a:r>
              <a:rPr lang="en-US" dirty="0">
                <a:ea typeface="Calibri"/>
                <a:cs typeface="Calibri"/>
              </a:rPr>
              <a:t>, de </a:t>
            </a:r>
            <a:r>
              <a:rPr lang="en-US" dirty="0" err="1">
                <a:ea typeface="Calibri"/>
                <a:cs typeface="Calibri"/>
              </a:rPr>
              <a:t>inkább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csak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FormMain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ablakra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ahonnan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elhagyhatjuk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programot</a:t>
            </a:r>
            <a:r>
              <a:rPr lang="en-US" dirty="0">
                <a:ea typeface="Calibri"/>
                <a:cs typeface="Calibri"/>
              </a:rPr>
              <a:t>.  Ha </a:t>
            </a:r>
            <a:r>
              <a:rPr lang="en-US" dirty="0" err="1">
                <a:ea typeface="Calibri"/>
                <a:cs typeface="Calibri"/>
              </a:rPr>
              <a:t>minden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feladatunkat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elvégeztük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akkor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bezárás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gomb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megnyomásával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/>
              <a:t>a </a:t>
            </a:r>
            <a:r>
              <a:rPr lang="en-US" dirty="0" err="1"/>
              <a:t>FormExit</a:t>
            </a:r>
            <a:r>
              <a:rPr lang="en-US" dirty="0"/>
              <a:t> </a:t>
            </a:r>
            <a:r>
              <a:rPr lang="en-US" dirty="0" err="1"/>
              <a:t>segítségével</a:t>
            </a:r>
            <a:r>
              <a:rPr lang="en-US" dirty="0"/>
              <a:t> </a:t>
            </a:r>
            <a:r>
              <a:rPr lang="en-US" dirty="0" err="1"/>
              <a:t>bezárhatjuk</a:t>
            </a:r>
            <a:r>
              <a:rPr lang="en-US" dirty="0"/>
              <a:t> a </a:t>
            </a:r>
            <a:r>
              <a:rPr lang="en-US" dirty="0" err="1"/>
              <a:t>programot</a:t>
            </a:r>
            <a:r>
              <a:rPr lang="en-US" dirty="0"/>
              <a:t>. 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938E-5BE7-459E-BB96-CC9C880A4EF7}" type="slidenum"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191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20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63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0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4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3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4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6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7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3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5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Kép 4" descr="A képen hó, kültéri, növény, táj látható&#10;&#10;Lehet, hogy az AI által létrehozott tartalom helytelen.">
            <a:extLst>
              <a:ext uri="{FF2B5EF4-FFF2-40B4-BE49-F238E27FC236}">
                <a16:creationId xmlns:a16="http://schemas.microsoft.com/office/drawing/2014/main" id="{16C63A39-EE07-D28F-1A9D-321E9595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473219" y="898373"/>
            <a:ext cx="4470544" cy="2309949"/>
          </a:xfrm>
        </p:spPr>
        <p:txBody>
          <a:bodyPr anchor="b">
            <a:normAutofit/>
          </a:bodyPr>
          <a:lstStyle/>
          <a:p>
            <a:pPr algn="l"/>
            <a:r>
              <a:rPr lang="hu-HU" sz="5800" dirty="0"/>
              <a:t>Vendégház Vadaspark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093684" y="6163697"/>
            <a:ext cx="6084107" cy="69235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l"/>
            <a:r>
              <a:rPr lang="hu-HU" sz="2200" dirty="0"/>
              <a:t>Készítette: Szebeni Zita és Magyarosi Richárd</a:t>
            </a:r>
          </a:p>
        </p:txBody>
      </p:sp>
      <p:pic>
        <p:nvPicPr>
          <p:cNvPr id="7" name="Kép 6" descr="A képen vázlat, rajz, Vonalas grafika, vonalrajz látható&#10;&#10;Lehet, hogy az AI által létrehozott tartalom helytelen.">
            <a:extLst>
              <a:ext uri="{FF2B5EF4-FFF2-40B4-BE49-F238E27FC236}">
                <a16:creationId xmlns:a16="http://schemas.microsoft.com/office/drawing/2014/main" id="{A9FBE5F7-FC73-5062-9C4C-5CFAA97EF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018" y="3433762"/>
            <a:ext cx="20097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48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B54969-BBF0-53BB-254B-0E3B7163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0800000" flipV="1">
            <a:off x="612648" y="1256493"/>
            <a:ext cx="3226490" cy="941539"/>
          </a:xfrm>
        </p:spPr>
        <p:txBody>
          <a:bodyPr/>
          <a:lstStyle/>
          <a:p>
            <a:r>
              <a:rPr lang="en-US" dirty="0" err="1">
                <a:latin typeface="Segoe Print"/>
              </a:rPr>
              <a:t>FormService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683E3E-1DA3-23ED-1D2A-EDB931082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123785"/>
            <a:ext cx="4094592" cy="31855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Segoe Print"/>
              </a:rPr>
              <a:t>A </a:t>
            </a:r>
            <a:r>
              <a:rPr lang="en-US" sz="1800" b="1" err="1">
                <a:latin typeface="Segoe Print"/>
              </a:rPr>
              <a:t>munkatársak</a:t>
            </a:r>
            <a:r>
              <a:rPr lang="en-US" sz="1800" b="1" dirty="0">
                <a:latin typeface="Segoe Print"/>
              </a:rPr>
              <a:t> </a:t>
            </a:r>
            <a:r>
              <a:rPr lang="en-US" sz="1800" b="1" err="1">
                <a:latin typeface="Segoe Print"/>
              </a:rPr>
              <a:t>adatainak</a:t>
            </a:r>
            <a:r>
              <a:rPr lang="en-US" sz="1800" b="1" dirty="0">
                <a:latin typeface="Segoe Print"/>
              </a:rPr>
              <a:t> </a:t>
            </a:r>
            <a:r>
              <a:rPr lang="en-US" sz="1800" b="1" err="1">
                <a:latin typeface="Segoe Print"/>
              </a:rPr>
              <a:t>felvitelére</a:t>
            </a:r>
            <a:r>
              <a:rPr lang="en-US" sz="1800" b="1" dirty="0">
                <a:latin typeface="Segoe Print"/>
              </a:rPr>
              <a:t>, </a:t>
            </a:r>
            <a:r>
              <a:rPr lang="en-US" sz="1800" b="1" err="1">
                <a:latin typeface="Segoe Print"/>
              </a:rPr>
              <a:t>módosítására</a:t>
            </a:r>
            <a:r>
              <a:rPr lang="en-US" sz="1800" b="1" dirty="0">
                <a:latin typeface="Segoe Print"/>
              </a:rPr>
              <a:t> </a:t>
            </a:r>
            <a:r>
              <a:rPr lang="en-US" sz="1800" b="1" err="1">
                <a:latin typeface="Segoe Print"/>
              </a:rPr>
              <a:t>és</a:t>
            </a:r>
            <a:r>
              <a:rPr lang="en-US" sz="1800" b="1" dirty="0">
                <a:latin typeface="Segoe Print"/>
              </a:rPr>
              <a:t> </a:t>
            </a:r>
            <a:r>
              <a:rPr lang="en-US" sz="1800" b="1" err="1">
                <a:latin typeface="Segoe Print"/>
              </a:rPr>
              <a:t>törlésére</a:t>
            </a:r>
            <a:r>
              <a:rPr lang="en-US" sz="1800" b="1" dirty="0">
                <a:latin typeface="Segoe Print"/>
              </a:rPr>
              <a:t> </a:t>
            </a:r>
            <a:r>
              <a:rPr lang="en-US" sz="1800" b="1" err="1">
                <a:latin typeface="Segoe Print"/>
              </a:rPr>
              <a:t>szolgáló</a:t>
            </a:r>
            <a:r>
              <a:rPr lang="en-US" sz="1800" b="1" dirty="0">
                <a:latin typeface="Segoe Print"/>
              </a:rPr>
              <a:t> </a:t>
            </a:r>
            <a:r>
              <a:rPr lang="en-US" sz="1800" b="1" err="1">
                <a:latin typeface="Segoe Print"/>
              </a:rPr>
              <a:t>felület</a:t>
            </a:r>
            <a:r>
              <a:rPr lang="en-US" sz="1800" b="1" dirty="0">
                <a:latin typeface="Segoe Print"/>
              </a:rPr>
              <a:t>.</a:t>
            </a:r>
            <a:endParaRPr lang="hu-HU" sz="1800" b="1" dirty="0">
              <a:latin typeface="Segoe Print"/>
            </a:endParaRPr>
          </a:p>
          <a:p>
            <a:endParaRPr lang="hu-HU" dirty="0"/>
          </a:p>
        </p:txBody>
      </p:sp>
      <p:pic>
        <p:nvPicPr>
          <p:cNvPr id="5" name="Kép 4" descr="A képen virág, szöveg, növény látható&#10;&#10;Lehet, hogy az AI által létrehozott tartalom helytelen.">
            <a:extLst>
              <a:ext uri="{FF2B5EF4-FFF2-40B4-BE49-F238E27FC236}">
                <a16:creationId xmlns:a16="http://schemas.microsoft.com/office/drawing/2014/main" id="{820E4502-98FF-7AE6-971A-8F4D5C2D9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25" y="264409"/>
            <a:ext cx="3409950" cy="2914650"/>
          </a:xfrm>
          <a:prstGeom prst="rect">
            <a:avLst/>
          </a:prstGeom>
        </p:spPr>
      </p:pic>
      <p:pic>
        <p:nvPicPr>
          <p:cNvPr id="6" name="Kép 5" descr="A képen virág, szöveg, növény látható&#10;&#10;Lehet, hogy az AI által létrehozott tartalom helytelen.">
            <a:extLst>
              <a:ext uri="{FF2B5EF4-FFF2-40B4-BE49-F238E27FC236}">
                <a16:creationId xmlns:a16="http://schemas.microsoft.com/office/drawing/2014/main" id="{1AC39B3C-352B-2FDC-BCD1-DC41DD14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780" y="2772258"/>
            <a:ext cx="3391502" cy="2943586"/>
          </a:xfrm>
          <a:prstGeom prst="rect">
            <a:avLst/>
          </a:prstGeom>
        </p:spPr>
      </p:pic>
      <p:pic>
        <p:nvPicPr>
          <p:cNvPr id="7" name="Ábra 6" descr="Nyíl: enyhén ívelt egyszínű kitöltéssel">
            <a:extLst>
              <a:ext uri="{FF2B5EF4-FFF2-40B4-BE49-F238E27FC236}">
                <a16:creationId xmlns:a16="http://schemas.microsoft.com/office/drawing/2014/main" id="{E4DC6C8D-0741-8150-CEBF-7237014DD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60000">
            <a:off x="6902370" y="2508813"/>
            <a:ext cx="943336" cy="9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6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AF110C-93EF-62DE-79DA-DB3011C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248" y="548640"/>
            <a:ext cx="2449378" cy="725858"/>
          </a:xfrm>
        </p:spPr>
        <p:txBody>
          <a:bodyPr/>
          <a:lstStyle/>
          <a:p>
            <a:r>
              <a:rPr lang="hu-HU" err="1">
                <a:latin typeface="Segoe Print"/>
              </a:rPr>
              <a:t>FormExit</a:t>
            </a:r>
            <a:endParaRPr lang="hu-HU">
              <a:latin typeface="Segoe Prin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7EB949-C4EB-18C7-DB1E-F8183EAEB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447" y="712232"/>
            <a:ext cx="3503479" cy="555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sz="1600" b="1" dirty="0">
                <a:latin typeface="Segoe Print"/>
              </a:rPr>
              <a:t>Minden oldal a </a:t>
            </a:r>
            <a:r>
              <a:rPr lang="hu-HU" sz="1600" b="1" err="1">
                <a:latin typeface="Segoe Print"/>
              </a:rPr>
              <a:t>FormMainre</a:t>
            </a:r>
            <a:r>
              <a:rPr lang="hu-HU" sz="1600" b="1" dirty="0">
                <a:latin typeface="Segoe Print"/>
              </a:rPr>
              <a:t> zár</a:t>
            </a:r>
          </a:p>
        </p:txBody>
      </p:sp>
      <p:pic>
        <p:nvPicPr>
          <p:cNvPr id="5" name="Kép 4" descr="A képen szöveg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78609E64-B216-BEDE-B18E-D8EE79F7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63" y="1298575"/>
            <a:ext cx="3546475" cy="3854450"/>
          </a:xfrm>
          <a:prstGeom prst="rect">
            <a:avLst/>
          </a:prstGeom>
        </p:spPr>
      </p:pic>
      <p:pic>
        <p:nvPicPr>
          <p:cNvPr id="7" name="Kép 6" descr="A képen virág, szöveg látható&#10;&#10;Lehet, hogy az AI által létrehozott tartalom helytelen.">
            <a:extLst>
              <a:ext uri="{FF2B5EF4-FFF2-40B4-BE49-F238E27FC236}">
                <a16:creationId xmlns:a16="http://schemas.microsoft.com/office/drawing/2014/main" id="{D204D69F-8CCD-8E46-0635-59D151C9B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725" y="2425700"/>
            <a:ext cx="3917950" cy="3187700"/>
          </a:xfrm>
          <a:prstGeom prst="rect">
            <a:avLst/>
          </a:prstGeom>
        </p:spPr>
      </p:pic>
      <p:pic>
        <p:nvPicPr>
          <p:cNvPr id="8" name="Kép 7" descr="A képen virág, rajz, szirom, Kocsány látható&#10;&#10;Lehet, hogy az AI által létrehozott tartalom helytelen.">
            <a:extLst>
              <a:ext uri="{FF2B5EF4-FFF2-40B4-BE49-F238E27FC236}">
                <a16:creationId xmlns:a16="http://schemas.microsoft.com/office/drawing/2014/main" id="{E37FEC44-E2CB-F8A6-13F1-3A49B5E63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375" y="3562350"/>
            <a:ext cx="3892550" cy="2997200"/>
          </a:xfrm>
          <a:prstGeom prst="rect">
            <a:avLst/>
          </a:prstGeom>
        </p:spPr>
      </p:pic>
      <p:pic>
        <p:nvPicPr>
          <p:cNvPr id="9" name="Ábra 8" descr="Vissza egyszínű kitöltéssel">
            <a:extLst>
              <a:ext uri="{FF2B5EF4-FFF2-40B4-BE49-F238E27FC236}">
                <a16:creationId xmlns:a16="http://schemas.microsoft.com/office/drawing/2014/main" id="{B0CBE8CC-C097-CE0A-6485-933B3F0E71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3300" y="3568700"/>
            <a:ext cx="914400" cy="914400"/>
          </a:xfrm>
          <a:prstGeom prst="rect">
            <a:avLst/>
          </a:prstGeom>
        </p:spPr>
      </p:pic>
      <p:pic>
        <p:nvPicPr>
          <p:cNvPr id="10" name="Ábra 9" descr="Nyíl: forgatás jobbra egyszínű kitöltéssel">
            <a:extLst>
              <a:ext uri="{FF2B5EF4-FFF2-40B4-BE49-F238E27FC236}">
                <a16:creationId xmlns:a16="http://schemas.microsoft.com/office/drawing/2014/main" id="{0515E35D-332E-967D-2DCA-811CCD3B2D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1900" y="1054100"/>
            <a:ext cx="914400" cy="914400"/>
          </a:xfrm>
          <a:prstGeom prst="rect">
            <a:avLst/>
          </a:prstGeom>
        </p:spPr>
      </p:pic>
      <p:pic>
        <p:nvPicPr>
          <p:cNvPr id="11" name="Ábra 10" descr="Nyíl: enyhén ívelt egyszínű kitöltéssel">
            <a:extLst>
              <a:ext uri="{FF2B5EF4-FFF2-40B4-BE49-F238E27FC236}">
                <a16:creationId xmlns:a16="http://schemas.microsoft.com/office/drawing/2014/main" id="{8C3112A3-FA06-BA37-C666-F131E74D74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00000">
            <a:off x="5295900" y="3911600"/>
            <a:ext cx="901700" cy="901700"/>
          </a:xfrm>
          <a:prstGeom prst="rect">
            <a:avLst/>
          </a:prstGeom>
        </p:spPr>
      </p:pic>
      <p:sp>
        <p:nvSpPr>
          <p:cNvPr id="19" name="Ellipszis 18">
            <a:extLst>
              <a:ext uri="{FF2B5EF4-FFF2-40B4-BE49-F238E27FC236}">
                <a16:creationId xmlns:a16="http://schemas.microsoft.com/office/drawing/2014/main" id="{D0676A10-70BC-F4DE-8B47-0FBC8662F567}"/>
              </a:ext>
            </a:extLst>
          </p:cNvPr>
          <p:cNvSpPr/>
          <p:nvPr/>
        </p:nvSpPr>
        <p:spPr>
          <a:xfrm rot="-1080000">
            <a:off x="3238500" y="1276350"/>
            <a:ext cx="596900" cy="4699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7C58C533-A322-119C-31CD-0F32F2EE4872}"/>
              </a:ext>
            </a:extLst>
          </p:cNvPr>
          <p:cNvSpPr/>
          <p:nvPr/>
        </p:nvSpPr>
        <p:spPr>
          <a:xfrm rot="-1140000">
            <a:off x="4679950" y="3371850"/>
            <a:ext cx="1143000" cy="927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668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E9AB330-281D-09C1-7CD2-27A67D9B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721104"/>
            <a:ext cx="3906596" cy="930148"/>
          </a:xfrm>
        </p:spPr>
        <p:txBody>
          <a:bodyPr anchor="b">
            <a:normAutofit/>
          </a:bodyPr>
          <a:lstStyle/>
          <a:p>
            <a:r>
              <a:rPr lang="hu-HU" dirty="0">
                <a:latin typeface="Segoe Print"/>
              </a:rPr>
              <a:t>Web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27156C-9D50-0CCB-3985-657F44012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101848"/>
            <a:ext cx="4084396" cy="3207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1800" b="1">
                <a:latin typeface="Segoe Print"/>
              </a:rPr>
              <a:t>Ahol az érdeklődők betekinthetnek Parkunk mindennapi életébe …  </a:t>
            </a:r>
          </a:p>
        </p:txBody>
      </p:sp>
      <p:pic>
        <p:nvPicPr>
          <p:cNvPr id="4" name="Kép 3" descr="A képen emlős, szöveg, szarvas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BC2515CD-3A7F-48FE-BF88-F85CCA95A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095" y="1410221"/>
            <a:ext cx="5672106" cy="43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3E508E-F52E-B370-1D57-35D50EFC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590" y="548640"/>
            <a:ext cx="3980636" cy="696830"/>
          </a:xfrm>
        </p:spPr>
        <p:txBody>
          <a:bodyPr/>
          <a:lstStyle/>
          <a:p>
            <a:r>
              <a:rPr lang="hu-HU" dirty="0">
                <a:latin typeface="Segoe Print"/>
              </a:rPr>
              <a:t>Rólunk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90A129-4AC8-391D-7B65-7D35955BC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748" y="1251189"/>
            <a:ext cx="5546478" cy="890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hu-HU" sz="1600" b="1" dirty="0">
                <a:latin typeface="Segoe Print"/>
              </a:rPr>
              <a:t>Ezen az oldalon részletesebben megismerkedhetünk a park látnivalóival, programjaival …..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 descr="A képen emlős, fű, kültéri, Szárazföldi állat látható&#10;&#10;Lehet, hogy az AI által létrehozott tartalom helytelen.">
            <a:extLst>
              <a:ext uri="{FF2B5EF4-FFF2-40B4-BE49-F238E27FC236}">
                <a16:creationId xmlns:a16="http://schemas.microsoft.com/office/drawing/2014/main" id="{52BEC3C1-ED4B-3894-CDB0-EBBB6981B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8" y="447674"/>
            <a:ext cx="2445543" cy="2081212"/>
          </a:xfrm>
          <a:prstGeom prst="rect">
            <a:avLst/>
          </a:prstGeom>
        </p:spPr>
      </p:pic>
      <p:pic>
        <p:nvPicPr>
          <p:cNvPr id="5" name="Kép 4" descr="A képen ruházat, személy, kecske, haszonállat látható&#10;&#10;Lehet, hogy az AI által létrehozott tartalom helytelen.">
            <a:extLst>
              <a:ext uri="{FF2B5EF4-FFF2-40B4-BE49-F238E27FC236}">
                <a16:creationId xmlns:a16="http://schemas.microsoft.com/office/drawing/2014/main" id="{2E8F9CF0-AB95-245F-2236-26E3BC930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612" y="2138362"/>
            <a:ext cx="2331244" cy="2295525"/>
          </a:xfrm>
          <a:prstGeom prst="rect">
            <a:avLst/>
          </a:prstGeom>
        </p:spPr>
      </p:pic>
      <p:pic>
        <p:nvPicPr>
          <p:cNvPr id="6" name="Kép 5" descr="A képen ruházat, személy, kültéri, madár látható&#10;&#10;Lehet, hogy az AI által létrehozott tartalom helytelen.">
            <a:extLst>
              <a:ext uri="{FF2B5EF4-FFF2-40B4-BE49-F238E27FC236}">
                <a16:creationId xmlns:a16="http://schemas.microsoft.com/office/drawing/2014/main" id="{B9232DAC-A1F0-0B2A-352A-DA815010E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62" y="3812381"/>
            <a:ext cx="2514601" cy="2257425"/>
          </a:xfrm>
          <a:prstGeom prst="rect">
            <a:avLst/>
          </a:prstGeom>
        </p:spPr>
      </p:pic>
      <p:pic>
        <p:nvPicPr>
          <p:cNvPr id="7" name="Kép 6" descr="A képen emlős, kültéri, kecske, Kecskék látható&#10;&#10;Lehet, hogy az AI által létrehozott tartalom helytelen.">
            <a:extLst>
              <a:ext uri="{FF2B5EF4-FFF2-40B4-BE49-F238E27FC236}">
                <a16:creationId xmlns:a16="http://schemas.microsoft.com/office/drawing/2014/main" id="{56058BAD-B37E-EE4E-B6F4-BBE2F7F6E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313" y="2524123"/>
            <a:ext cx="2512220" cy="1905002"/>
          </a:xfrm>
          <a:prstGeom prst="rect">
            <a:avLst/>
          </a:prstGeom>
        </p:spPr>
      </p:pic>
      <p:pic>
        <p:nvPicPr>
          <p:cNvPr id="8" name="Kép 7" descr="A képen madár, vízimadár, lúd, kültéri látható&#10;&#10;Lehet, hogy az AI által létrehozott tartalom helytelen.">
            <a:extLst>
              <a:ext uri="{FF2B5EF4-FFF2-40B4-BE49-F238E27FC236}">
                <a16:creationId xmlns:a16="http://schemas.microsoft.com/office/drawing/2014/main" id="{71D16FA2-C74B-85B3-605D-83965A0B8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2131" y="3929062"/>
            <a:ext cx="1828801" cy="24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7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CB252-3313-14BD-B614-EBD98A5D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75058"/>
          </a:xfrm>
        </p:spPr>
        <p:txBody>
          <a:bodyPr/>
          <a:lstStyle/>
          <a:p>
            <a:r>
              <a:rPr lang="hu-HU" dirty="0">
                <a:latin typeface="Segoe Print"/>
              </a:rPr>
              <a:t>Vendégeink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9A7DE8-46BF-4A4C-DB03-06CB829E2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225675"/>
            <a:ext cx="7877722" cy="489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sz="1600" b="1" dirty="0">
                <a:latin typeface="Segoe Print"/>
              </a:rPr>
              <a:t>Itt megismerkedhetünk a park lakóival kicsikkel és nagyokkal.....</a:t>
            </a:r>
            <a:endParaRPr lang="hu-HU"/>
          </a:p>
        </p:txBody>
      </p:sp>
      <p:pic>
        <p:nvPicPr>
          <p:cNvPr id="4" name="Kép 3" descr="A képen szöveg, elektronika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47A66E21-EA3F-D06E-98C7-B7D4E8C83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9" y="1835944"/>
            <a:ext cx="8286750" cy="2686050"/>
          </a:xfrm>
          <a:prstGeom prst="rect">
            <a:avLst/>
          </a:prstGeom>
        </p:spPr>
      </p:pic>
      <p:pic>
        <p:nvPicPr>
          <p:cNvPr id="5" name="Kép 4" descr="A képen szöveg, képernyőkép, képernyő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C098B124-97D1-8E37-B471-AC0013085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156" y="3636168"/>
            <a:ext cx="2976563" cy="2705101"/>
          </a:xfrm>
          <a:prstGeom prst="rect">
            <a:avLst/>
          </a:prstGeom>
        </p:spPr>
      </p:pic>
      <p:pic>
        <p:nvPicPr>
          <p:cNvPr id="6" name="Ábra 5" descr="Nyíl: forgatás jobbra egyszínű kitöltéssel">
            <a:extLst>
              <a:ext uri="{FF2B5EF4-FFF2-40B4-BE49-F238E27FC236}">
                <a16:creationId xmlns:a16="http://schemas.microsoft.com/office/drawing/2014/main" id="{5736A7B4-1DAC-B7CB-9DF0-436397C49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0000">
            <a:off x="8329612" y="2733675"/>
            <a:ext cx="982639" cy="10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18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595A5C-F10A-34B8-A1C5-5C6F1D3A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960" y="1524951"/>
            <a:ext cx="3581266" cy="858414"/>
          </a:xfrm>
        </p:spPr>
        <p:txBody>
          <a:bodyPr>
            <a:normAutofit/>
          </a:bodyPr>
          <a:lstStyle/>
          <a:p>
            <a:r>
              <a:rPr lang="hu-HU" dirty="0">
                <a:latin typeface="Segoe Print"/>
              </a:rPr>
              <a:t>Örökbefogadás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9396C0-189E-BC71-165B-67E9C7987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7803" y="2772476"/>
            <a:ext cx="3688423" cy="2326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sz="1600" b="1" dirty="0">
                <a:latin typeface="Segoe Print"/>
              </a:rPr>
              <a:t>Ha támogatni szeretnénk a Park munkáját, azt megtehetjük támogatói örökbefogadással!</a:t>
            </a:r>
            <a:r>
              <a:rPr lang="hu-HU" dirty="0"/>
              <a:t> </a:t>
            </a:r>
          </a:p>
        </p:txBody>
      </p:sp>
      <p:pic>
        <p:nvPicPr>
          <p:cNvPr id="4" name="Kép 3" descr="A képen szöveg, elektronika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757F224A-CA52-0577-E301-135CB173D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831181"/>
            <a:ext cx="62103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13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5D22A9-FE81-93FC-EC0B-36DECFC1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105" y="548640"/>
            <a:ext cx="3675836" cy="653286"/>
          </a:xfrm>
        </p:spPr>
        <p:txBody>
          <a:bodyPr/>
          <a:lstStyle/>
          <a:p>
            <a:r>
              <a:rPr lang="hu-HU" dirty="0">
                <a:latin typeface="Segoe Print"/>
              </a:rPr>
              <a:t>Jegyvásárlások</a:t>
            </a:r>
          </a:p>
        </p:txBody>
      </p:sp>
      <p:pic>
        <p:nvPicPr>
          <p:cNvPr id="4" name="Tartalom helye 3" descr="A képen szöveg, képernyőkép, Betűtípus, szám látható&#10;&#10;Lehet, hogy az AI által létrehozott tartalom helytelen.">
            <a:extLst>
              <a:ext uri="{FF2B5EF4-FFF2-40B4-BE49-F238E27FC236}">
                <a16:creationId xmlns:a16="http://schemas.microsoft.com/office/drawing/2014/main" id="{84BCDE8B-4D11-1743-75B7-DEA1C5106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9194" y="2735245"/>
            <a:ext cx="8067675" cy="1390650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DF52236-343A-4F41-DE15-E031B2AC6EE7}"/>
              </a:ext>
            </a:extLst>
          </p:cNvPr>
          <p:cNvSpPr txBox="1"/>
          <p:nvPr/>
        </p:nvSpPr>
        <p:spPr>
          <a:xfrm>
            <a:off x="1306285" y="1551214"/>
            <a:ext cx="90895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600" b="1" dirty="0">
                <a:latin typeface="Segoe Print"/>
              </a:rPr>
              <a:t>Ha valaki kedvet kapott, hogy ellátogasson hozzánk, akkor ezen az oldalon meg is rendelheti a belépőjegyet Parkunkba!</a:t>
            </a:r>
          </a:p>
        </p:txBody>
      </p:sp>
    </p:spTree>
    <p:extLst>
      <p:ext uri="{BB962C8B-B14F-4D97-AF65-F5344CB8AC3E}">
        <p14:creationId xmlns:p14="http://schemas.microsoft.com/office/powerpoint/2010/main" val="108670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B71924-8C4A-6586-6A8F-9B9232DA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476" y="2279468"/>
            <a:ext cx="3207750" cy="1143143"/>
          </a:xfrm>
        </p:spPr>
        <p:txBody>
          <a:bodyPr/>
          <a:lstStyle/>
          <a:p>
            <a:r>
              <a:rPr lang="hu-HU" dirty="0">
                <a:latin typeface="Segoe Print"/>
              </a:rPr>
              <a:t>Regisztráció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EA1A80-D182-5CDE-BEE4-3F4864200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189" y="3729388"/>
            <a:ext cx="3371037" cy="1480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sz="1600" b="1" dirty="0">
                <a:latin typeface="Segoe Print"/>
              </a:rPr>
              <a:t>Ha felhasználó még nem jelentkezett be.....</a:t>
            </a:r>
          </a:p>
        </p:txBody>
      </p:sp>
      <p:pic>
        <p:nvPicPr>
          <p:cNvPr id="4" name="Kép 3" descr="A képen képernyőkép, szöveg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6839326F-AFAC-90C8-DD95-39868C4D5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7" y="1281113"/>
            <a:ext cx="6410325" cy="37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41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5ED5E1-9B4A-0182-6D53-C5FBD16A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497182"/>
            <a:ext cx="4390891" cy="600899"/>
          </a:xfrm>
        </p:spPr>
        <p:txBody>
          <a:bodyPr/>
          <a:lstStyle/>
          <a:p>
            <a:r>
              <a:rPr lang="hu-HU" dirty="0">
                <a:latin typeface="Segoe Print"/>
              </a:rPr>
              <a:t>Bejelentkezés</a:t>
            </a:r>
          </a:p>
        </p:txBody>
      </p:sp>
      <p:pic>
        <p:nvPicPr>
          <p:cNvPr id="4" name="Tartalom helye 3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E9D2EEEF-B46C-91BE-9218-6E1ABF862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56555" y="1483531"/>
            <a:ext cx="6242877" cy="3884895"/>
          </a:xfr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FB7BF0F4-2232-95A0-0689-B586C4A0F303}"/>
              </a:ext>
            </a:extLst>
          </p:cNvPr>
          <p:cNvSpPr txBox="1"/>
          <p:nvPr/>
        </p:nvSpPr>
        <p:spPr>
          <a:xfrm>
            <a:off x="726622" y="3739243"/>
            <a:ext cx="374468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600" b="1" dirty="0">
                <a:latin typeface="Segoe Print"/>
              </a:rPr>
              <a:t>… ha felhasználó már regisztrált oldalunkra vagy munkatárs szeretne belépni az oldalra... itt megteheti</a:t>
            </a:r>
          </a:p>
        </p:txBody>
      </p:sp>
    </p:spTree>
    <p:extLst>
      <p:ext uri="{BB962C8B-B14F-4D97-AF65-F5344CB8AC3E}">
        <p14:creationId xmlns:p14="http://schemas.microsoft.com/office/powerpoint/2010/main" val="17797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B7B520-9EC6-D795-34DF-9AC65D1C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93" y="1996440"/>
            <a:ext cx="10518539" cy="1197571"/>
          </a:xfrm>
        </p:spPr>
        <p:txBody>
          <a:bodyPr>
            <a:noAutofit/>
          </a:bodyPr>
          <a:lstStyle/>
          <a:p>
            <a:r>
              <a:rPr lang="hu-HU" sz="4000" dirty="0">
                <a:latin typeface="Segoe Print"/>
              </a:rPr>
              <a:t>     Köszönjük megtisztelő figyelmüket!</a:t>
            </a:r>
          </a:p>
        </p:txBody>
      </p:sp>
      <p:pic>
        <p:nvPicPr>
          <p:cNvPr id="4" name="Tartalom helye 3" descr="A képen vázlat, karácsonyfa, fekete-fehér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99D7AF18-C3A7-06BD-0FE1-7197B7FCF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2145" y="2772467"/>
            <a:ext cx="4014052" cy="3536893"/>
          </a:xfrm>
        </p:spPr>
      </p:pic>
    </p:spTree>
    <p:extLst>
      <p:ext uri="{BB962C8B-B14F-4D97-AF65-F5344CB8AC3E}">
        <p14:creationId xmlns:p14="http://schemas.microsoft.com/office/powerpoint/2010/main" val="265294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91C9E43-7218-64CB-C372-5D88DD5F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756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err="1">
                <a:latin typeface="Segoe Print"/>
              </a:rPr>
              <a:t>Adatbázis</a:t>
            </a:r>
            <a:endParaRPr lang="en-US">
              <a:latin typeface="Segoe Print"/>
            </a:endParaRPr>
          </a:p>
        </p:txBody>
      </p:sp>
      <p:pic>
        <p:nvPicPr>
          <p:cNvPr id="6" name="Tartalom helye 5" descr="A képen szöveg, képernyőkép, Betűtípus, szám látható&#10;&#10;Lehet, hogy az AI által létrehozott tartalom helytelen.">
            <a:extLst>
              <a:ext uri="{FF2B5EF4-FFF2-40B4-BE49-F238E27FC236}">
                <a16:creationId xmlns:a16="http://schemas.microsoft.com/office/drawing/2014/main" id="{ECD829D3-D868-254B-3000-A1E103CD6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73209" y="1593700"/>
            <a:ext cx="8045582" cy="45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3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04F3FFB-BDCA-EDFE-AE2E-C2CFCBFC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220" y="570063"/>
            <a:ext cx="2242400" cy="8334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Segoe Print"/>
              </a:rPr>
              <a:t>Backend</a:t>
            </a:r>
          </a:p>
        </p:txBody>
      </p:sp>
      <p:pic>
        <p:nvPicPr>
          <p:cNvPr id="4" name="Tartalom helye 3" descr="A képen szöveg, képernyőkép, Betűtípus, menü látható&#10;&#10;Lehet, hogy az AI által létrehozott tartalom helytelen.">
            <a:extLst>
              <a:ext uri="{FF2B5EF4-FFF2-40B4-BE49-F238E27FC236}">
                <a16:creationId xmlns:a16="http://schemas.microsoft.com/office/drawing/2014/main" id="{B0572835-6894-6593-0786-4E14970A3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12985" y="387231"/>
            <a:ext cx="2356701" cy="60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9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B072F86-8D3D-858B-9EA4-DAC4CF52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248" y="1026023"/>
            <a:ext cx="4951753" cy="979728"/>
          </a:xfrm>
        </p:spPr>
        <p:txBody>
          <a:bodyPr anchor="b">
            <a:normAutofit fontScale="90000"/>
          </a:bodyPr>
          <a:lstStyle/>
          <a:p>
            <a:r>
              <a:rPr lang="hu-HU" sz="4400" dirty="0">
                <a:latin typeface="Segoe Print"/>
              </a:rPr>
              <a:t>Asztali alkalmazás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15C26B-D846-80E0-446E-01CFBA2EC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012558"/>
            <a:ext cx="6615453" cy="89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Segoe Print"/>
              </a:rPr>
              <a:t>A </a:t>
            </a:r>
            <a:r>
              <a:rPr lang="en-US" b="1" err="1">
                <a:latin typeface="Segoe Print"/>
              </a:rPr>
              <a:t>Vadaspark</a:t>
            </a:r>
            <a:r>
              <a:rPr lang="en-US" b="1" dirty="0">
                <a:latin typeface="Segoe Print"/>
              </a:rPr>
              <a:t> </a:t>
            </a:r>
            <a:r>
              <a:rPr lang="en-US" b="1" err="1">
                <a:latin typeface="Segoe Print"/>
              </a:rPr>
              <a:t>munkatársainak</a:t>
            </a:r>
            <a:r>
              <a:rPr lang="en-US" b="1" dirty="0">
                <a:latin typeface="Segoe Print"/>
              </a:rPr>
              <a:t> </a:t>
            </a:r>
            <a:r>
              <a:rPr lang="en-US" b="1" err="1">
                <a:latin typeface="Segoe Print"/>
              </a:rPr>
              <a:t>munkáját</a:t>
            </a:r>
            <a:r>
              <a:rPr lang="en-US" b="1" dirty="0">
                <a:latin typeface="Segoe Print"/>
              </a:rPr>
              <a:t> </a:t>
            </a:r>
            <a:r>
              <a:rPr lang="en-US" b="1" err="1">
                <a:latin typeface="Segoe Print"/>
              </a:rPr>
              <a:t>hivatott</a:t>
            </a:r>
            <a:r>
              <a:rPr lang="en-US" b="1" dirty="0">
                <a:latin typeface="Segoe Print"/>
              </a:rPr>
              <a:t> </a:t>
            </a:r>
            <a:r>
              <a:rPr lang="en-US" b="1" err="1">
                <a:latin typeface="Segoe Print"/>
              </a:rPr>
              <a:t>segíteni</a:t>
            </a:r>
            <a:r>
              <a:rPr lang="en-US" b="1" dirty="0">
                <a:latin typeface="Segoe Print"/>
              </a:rPr>
              <a:t> a </a:t>
            </a:r>
            <a:r>
              <a:rPr lang="en-US" b="1" err="1">
                <a:latin typeface="Segoe Print"/>
              </a:rPr>
              <a:t>napi</a:t>
            </a:r>
            <a:r>
              <a:rPr lang="en-US" b="1" dirty="0">
                <a:latin typeface="Segoe Print"/>
              </a:rPr>
              <a:t> </a:t>
            </a:r>
            <a:r>
              <a:rPr lang="en-US" b="1" err="1">
                <a:latin typeface="Segoe Print"/>
              </a:rPr>
              <a:t>munkájukban</a:t>
            </a:r>
            <a:r>
              <a:rPr lang="en-US" b="1" dirty="0">
                <a:latin typeface="Segoe Print"/>
              </a:rPr>
              <a:t>.                          </a:t>
            </a:r>
            <a:r>
              <a:rPr lang="en-US" dirty="0">
                <a:latin typeface="Segoe Print"/>
              </a:rPr>
              <a:t>                                                    </a:t>
            </a:r>
            <a:endParaRPr lang="hu-HU"/>
          </a:p>
        </p:txBody>
      </p:sp>
      <p:pic>
        <p:nvPicPr>
          <p:cNvPr id="4" name="Tartalom helye 3" descr="A képen vázlat, rajz, Vonalas grafika, vonalrajz látható&#10;&#10;Lehet, hogy az AI által létrehozott tartalom helytelen.">
            <a:extLst>
              <a:ext uri="{FF2B5EF4-FFF2-40B4-BE49-F238E27FC236}">
                <a16:creationId xmlns:a16="http://schemas.microsoft.com/office/drawing/2014/main" id="{F34B08EC-F33E-7960-36B1-ED70E1DF9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880" y="429123"/>
            <a:ext cx="2968342" cy="3167653"/>
          </a:xfrm>
          <a:prstGeom prst="rect">
            <a:avLst/>
          </a:prstGeom>
        </p:spPr>
      </p:pic>
      <p:pic>
        <p:nvPicPr>
          <p:cNvPr id="28" name="Kép 27" descr="A képen szöveg, képernyőkép, Betűtípus, algebra látható&#10;&#10;Lehet, hogy az AI által létrehozott tartalom helytelen.">
            <a:extLst>
              <a:ext uri="{FF2B5EF4-FFF2-40B4-BE49-F238E27FC236}">
                <a16:creationId xmlns:a16="http://schemas.microsoft.com/office/drawing/2014/main" id="{3F2577DC-B490-FBBC-1183-8479C1A4B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2" y="3238501"/>
            <a:ext cx="8064500" cy="3273425"/>
          </a:xfrm>
          <a:prstGeom prst="rect">
            <a:avLst/>
          </a:prstGeom>
        </p:spPr>
      </p:pic>
      <p:sp>
        <p:nvSpPr>
          <p:cNvPr id="3" name="Bal oldali kapcsos zárójel 2">
            <a:extLst>
              <a:ext uri="{FF2B5EF4-FFF2-40B4-BE49-F238E27FC236}">
                <a16:creationId xmlns:a16="http://schemas.microsoft.com/office/drawing/2014/main" id="{AD596B8C-9337-6040-E6A2-54A51D38B8B4}"/>
              </a:ext>
            </a:extLst>
          </p:cNvPr>
          <p:cNvSpPr/>
          <p:nvPr/>
        </p:nvSpPr>
        <p:spPr>
          <a:xfrm>
            <a:off x="3535302" y="4014231"/>
            <a:ext cx="393571" cy="19621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878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D80C78C-F88D-6F76-50D1-A3A8EE86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hu-HU" err="1">
                <a:latin typeface="Segoe Print"/>
              </a:rPr>
              <a:t>FormLogin</a:t>
            </a:r>
            <a:endParaRPr lang="hu-HU">
              <a:latin typeface="Segoe Prin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F7D693F-4DBC-E7B7-50E5-6D9CDF803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48" y="5225658"/>
            <a:ext cx="4621553" cy="1025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sz="1800" b="1" dirty="0">
                <a:latin typeface="Segoe Print"/>
              </a:rPr>
              <a:t>A bejelentkezési oldalon keresztül léphetünk be a programba.</a:t>
            </a:r>
            <a:endParaRPr lang="hu-HU" b="1" dirty="0">
              <a:latin typeface="Segoe Print"/>
            </a:endParaRPr>
          </a:p>
        </p:txBody>
      </p:sp>
      <p:pic>
        <p:nvPicPr>
          <p:cNvPr id="4" name="Kép 3" descr="A képen szöveg, virá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84A4B05E-68A7-2FD9-BC52-F2DD60F67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91" y="1114923"/>
            <a:ext cx="5171120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4391E20-93A0-3431-D5CA-A18049C30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802" y="603504"/>
            <a:ext cx="5577902" cy="1527048"/>
          </a:xfrm>
        </p:spPr>
        <p:txBody>
          <a:bodyPr anchor="b">
            <a:normAutofit/>
          </a:bodyPr>
          <a:lstStyle/>
          <a:p>
            <a:r>
              <a:rPr lang="hu-HU" err="1">
                <a:latin typeface="Segoe Print"/>
              </a:rPr>
              <a:t>FormMain</a:t>
            </a:r>
            <a:endParaRPr lang="hu-HU">
              <a:latin typeface="Segoe Print"/>
            </a:endParaRPr>
          </a:p>
        </p:txBody>
      </p:sp>
      <p:pic>
        <p:nvPicPr>
          <p:cNvPr id="4" name="Kép 3" descr="A képen szöveg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6E2F3296-47B0-F7E9-8A25-3FC155974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" y="697441"/>
            <a:ext cx="4681506" cy="5491503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3BCD94-4951-037B-295C-BE4C1EA58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802" y="3876548"/>
            <a:ext cx="5577902" cy="24328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800" b="1" dirty="0">
                <a:latin typeface="Segoe Print"/>
              </a:rPr>
              <a:t>A program szíve.</a:t>
            </a:r>
          </a:p>
          <a:p>
            <a:r>
              <a:rPr lang="hu-HU" sz="1800" b="1" dirty="0">
                <a:latin typeface="Segoe Print"/>
              </a:rPr>
              <a:t> Innen nyílik lehetőség további </a:t>
            </a:r>
            <a:r>
              <a:rPr lang="hu-HU" sz="1800" b="1" err="1">
                <a:latin typeface="Segoe Print"/>
              </a:rPr>
              <a:t>formokra</a:t>
            </a:r>
            <a:r>
              <a:rPr lang="hu-HU" sz="1800" b="1" dirty="0">
                <a:latin typeface="Segoe Print"/>
              </a:rPr>
              <a:t> való átlépésre.</a:t>
            </a:r>
          </a:p>
          <a:p>
            <a:r>
              <a:rPr lang="hu-HU" sz="1800" b="1" dirty="0">
                <a:latin typeface="Segoe Print"/>
              </a:rPr>
              <a:t>Illetve a program elhagyására és teljes kilépésre</a:t>
            </a:r>
          </a:p>
        </p:txBody>
      </p:sp>
    </p:spTree>
    <p:extLst>
      <p:ext uri="{BB962C8B-B14F-4D97-AF65-F5344CB8AC3E}">
        <p14:creationId xmlns:p14="http://schemas.microsoft.com/office/powerpoint/2010/main" val="427889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8226E7-08B0-008E-4972-56F8FDED4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32740"/>
            <a:ext cx="10653578" cy="916358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latin typeface="Segoe Print"/>
              </a:rPr>
              <a:t>FormChoice</a:t>
            </a:r>
            <a:r>
              <a:rPr lang="hu-HU" dirty="0">
                <a:latin typeface="Segoe Print"/>
              </a:rPr>
              <a:t>                 és                </a:t>
            </a:r>
            <a:r>
              <a:rPr lang="hu-HU" dirty="0" err="1">
                <a:latin typeface="Segoe Print"/>
              </a:rPr>
              <a:t>FormGuest</a:t>
            </a:r>
            <a:r>
              <a:rPr lang="hu-HU" dirty="0">
                <a:latin typeface="Segoe Print"/>
              </a:rPr>
              <a:t>   </a:t>
            </a:r>
            <a:r>
              <a:rPr lang="hu-HU" dirty="0"/>
              <a:t>                                 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7DC820-9DBE-ABA8-D4A4-4BAA2E37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147" y="2477532"/>
            <a:ext cx="1801679" cy="17109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hu-HU" sz="1600" b="1" dirty="0">
                <a:latin typeface="Segoe Print"/>
              </a:rPr>
              <a:t>Felvitel</a:t>
            </a:r>
          </a:p>
          <a:p>
            <a:pPr marL="0" indent="0">
              <a:buNone/>
            </a:pPr>
            <a:r>
              <a:rPr lang="hu-HU" sz="1600" b="1" dirty="0">
                <a:latin typeface="Segoe Print"/>
              </a:rPr>
              <a:t>         vagy</a:t>
            </a:r>
          </a:p>
          <a:p>
            <a:r>
              <a:rPr lang="hu-HU" sz="1600" b="1" dirty="0">
                <a:latin typeface="Segoe Print"/>
              </a:rPr>
              <a:t>Csoport, majd egyed választás</a:t>
            </a:r>
            <a:r>
              <a:rPr lang="hu-HU" dirty="0">
                <a:latin typeface="Segoe Print"/>
              </a:rPr>
              <a:t> </a:t>
            </a:r>
          </a:p>
        </p:txBody>
      </p:sp>
      <p:pic>
        <p:nvPicPr>
          <p:cNvPr id="11" name="Kép 10" descr="A képen szöveg, képernyőkép, Weblap, Webhely látható&#10;&#10;Lehet, hogy az AI által létrehozott tartalom helytelen.">
            <a:extLst>
              <a:ext uri="{FF2B5EF4-FFF2-40B4-BE49-F238E27FC236}">
                <a16:creationId xmlns:a16="http://schemas.microsoft.com/office/drawing/2014/main" id="{BB2293AE-1675-DB6A-182F-1673A6F20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8" y="1374775"/>
            <a:ext cx="4441825" cy="4794250"/>
          </a:xfrm>
          <a:prstGeom prst="rect">
            <a:avLst/>
          </a:prstGeom>
        </p:spPr>
      </p:pic>
      <p:pic>
        <p:nvPicPr>
          <p:cNvPr id="13" name="Kép 12" descr="A képen szöveg, képernyőkép, szoftver, Weblap látható&#10;&#10;Lehet, hogy az AI által létrehozott tartalom helytelen.">
            <a:extLst>
              <a:ext uri="{FF2B5EF4-FFF2-40B4-BE49-F238E27FC236}">
                <a16:creationId xmlns:a16="http://schemas.microsoft.com/office/drawing/2014/main" id="{7AC1E252-238C-B989-166A-DECF44198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625" y="1373188"/>
            <a:ext cx="4768850" cy="4797425"/>
          </a:xfrm>
          <a:prstGeom prst="rect">
            <a:avLst/>
          </a:prstGeom>
        </p:spPr>
      </p:pic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749B8AD5-E93A-BA2C-3F09-FF4237983C78}"/>
              </a:ext>
            </a:extLst>
          </p:cNvPr>
          <p:cNvSpPr/>
          <p:nvPr/>
        </p:nvSpPr>
        <p:spPr>
          <a:xfrm>
            <a:off x="5433801" y="5032077"/>
            <a:ext cx="1002220" cy="2703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676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FD4B3B-4678-453E-D88E-A3F1316D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751258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latin typeface="Segoe Print"/>
              </a:rPr>
              <a:t>FormAdoption</a:t>
            </a:r>
            <a:r>
              <a:rPr lang="hu-HU" dirty="0">
                <a:latin typeface="Segoe Print"/>
              </a:rPr>
              <a:t>             és             </a:t>
            </a:r>
            <a:r>
              <a:rPr lang="hu-HU" dirty="0" err="1">
                <a:latin typeface="Segoe Print"/>
              </a:rPr>
              <a:t>FormContract</a:t>
            </a:r>
            <a:endParaRPr lang="hu-HU" err="1">
              <a:latin typeface="Segoe Prin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868C19-5610-64C4-7C0D-01BE652D2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947" y="2744232"/>
            <a:ext cx="1915979" cy="211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b="1" dirty="0">
                <a:latin typeface="Segoe Print"/>
              </a:rPr>
              <a:t>Oklevél készítése, mely JPG formában elmenthető</a:t>
            </a:r>
          </a:p>
        </p:txBody>
      </p:sp>
      <p:pic>
        <p:nvPicPr>
          <p:cNvPr id="4" name="Kép 3" descr="A képen szöveg, képernyőkép, szoftver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4D1314D4-2E5E-7991-AFD0-B9C96402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" y="1482725"/>
            <a:ext cx="4387850" cy="5200650"/>
          </a:xfrm>
          <a:prstGeom prst="rect">
            <a:avLst/>
          </a:prstGeom>
        </p:spPr>
      </p:pic>
      <p:pic>
        <p:nvPicPr>
          <p:cNvPr id="5" name="Kép 4" descr="A képen szöveg, képernyőkép, Weblap, Webhely látható&#10;&#10;Lehet, hogy az AI által létrehozott tartalom helytelen.">
            <a:extLst>
              <a:ext uri="{FF2B5EF4-FFF2-40B4-BE49-F238E27FC236}">
                <a16:creationId xmlns:a16="http://schemas.microsoft.com/office/drawing/2014/main" id="{7EA43441-2BEE-1B3C-5653-BE58F9B8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575" y="1295400"/>
            <a:ext cx="4895850" cy="5397500"/>
          </a:xfrm>
          <a:prstGeom prst="rect">
            <a:avLst/>
          </a:prstGeom>
        </p:spPr>
      </p:pic>
      <p:sp>
        <p:nvSpPr>
          <p:cNvPr id="6" name="Nyíl: jobbra mutató 5">
            <a:extLst>
              <a:ext uri="{FF2B5EF4-FFF2-40B4-BE49-F238E27FC236}">
                <a16:creationId xmlns:a16="http://schemas.microsoft.com/office/drawing/2014/main" id="{C003CCAB-43CC-F1F3-DDD6-80D0B9F66C6A}"/>
              </a:ext>
            </a:extLst>
          </p:cNvPr>
          <p:cNvSpPr/>
          <p:nvPr/>
        </p:nvSpPr>
        <p:spPr>
          <a:xfrm>
            <a:off x="5433801" y="5032077"/>
            <a:ext cx="1002220" cy="2703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2015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3EBE1-CC84-16B2-81BD-94485E730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148" y="1114923"/>
            <a:ext cx="3796053" cy="801928"/>
          </a:xfrm>
        </p:spPr>
        <p:txBody>
          <a:bodyPr anchor="b">
            <a:normAutofit/>
          </a:bodyPr>
          <a:lstStyle/>
          <a:p>
            <a:r>
              <a:rPr lang="hu-HU" err="1">
                <a:latin typeface="Segoe Print"/>
              </a:rPr>
              <a:t>FormTicket</a:t>
            </a:r>
            <a:endParaRPr lang="hu-HU">
              <a:latin typeface="Segoe Prin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8E74D3-E5D8-E69E-FBD1-2FC7A026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552558"/>
            <a:ext cx="4621553" cy="11778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800" b="1" dirty="0">
                <a:latin typeface="Segoe Print"/>
              </a:rPr>
              <a:t>Ezen a felületen lehetőségünk van a felhasználók jegyfoglalásait módosítani és törölni igény szerint.</a:t>
            </a:r>
          </a:p>
        </p:txBody>
      </p:sp>
      <p:pic>
        <p:nvPicPr>
          <p:cNvPr id="4" name="Kép 3" descr="A képen szöveg, képernyőkép, szoftver, Weblap látható&#10;&#10;Lehet, hogy az AI által létrehozott tartalom helytelen.">
            <a:extLst>
              <a:ext uri="{FF2B5EF4-FFF2-40B4-BE49-F238E27FC236}">
                <a16:creationId xmlns:a16="http://schemas.microsoft.com/office/drawing/2014/main" id="{9FC99AE6-A420-6017-5C30-E62FBBAE1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27" y="1114923"/>
            <a:ext cx="3887648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8410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19</Slides>
  <Notes>16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0" baseType="lpstr">
      <vt:lpstr>VanillaVTI</vt:lpstr>
      <vt:lpstr>Vendégház Vadaspark</vt:lpstr>
      <vt:lpstr>Adatbázis</vt:lpstr>
      <vt:lpstr>Backend</vt:lpstr>
      <vt:lpstr>Asztali alkalmazás</vt:lpstr>
      <vt:lpstr>FormLogin</vt:lpstr>
      <vt:lpstr>FormMain</vt:lpstr>
      <vt:lpstr>FormChoice                 és                FormGuest                                     </vt:lpstr>
      <vt:lpstr>FormAdoption             és             FormContract</vt:lpstr>
      <vt:lpstr>FormTicket</vt:lpstr>
      <vt:lpstr>FormService</vt:lpstr>
      <vt:lpstr>FormExit</vt:lpstr>
      <vt:lpstr>Web alkalmazás</vt:lpstr>
      <vt:lpstr>Rólunk</vt:lpstr>
      <vt:lpstr>Vendégeink</vt:lpstr>
      <vt:lpstr>Örökbefogadás</vt:lpstr>
      <vt:lpstr>Jegyvásárlások</vt:lpstr>
      <vt:lpstr>Regisztráció</vt:lpstr>
      <vt:lpstr>Bejelentkezés</vt:lpstr>
      <vt:lpstr>     Köszönjük megtisztelő figyelmüket!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1591</cp:revision>
  <dcterms:created xsi:type="dcterms:W3CDTF">2025-05-03T17:03:39Z</dcterms:created>
  <dcterms:modified xsi:type="dcterms:W3CDTF">2025-05-04T12:50:10Z</dcterms:modified>
</cp:coreProperties>
</file>